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685" r:id="rId2"/>
    <p:sldId id="686" r:id="rId3"/>
    <p:sldId id="699" r:id="rId4"/>
    <p:sldId id="700" r:id="rId5"/>
    <p:sldId id="701" r:id="rId6"/>
    <p:sldId id="711" r:id="rId7"/>
    <p:sldId id="707" r:id="rId8"/>
    <p:sldId id="706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>
              <a:defRPr sz="1300"/>
            </a:lvl1pPr>
          </a:lstStyle>
          <a:p>
            <a:fld id="{BABAEEEB-3E92-4118-B490-F9F14322E8C6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7" tIns="47424" rIns="94847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7" tIns="47424" rIns="94847" bIns="474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>
              <a:defRPr sz="1300"/>
            </a:lvl1pPr>
          </a:lstStyle>
          <a:p>
            <a:fld id="{183F29B0-EAE9-4632-A6F6-A6CB8DACD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9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9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7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9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97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1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9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31" y="272202"/>
            <a:ext cx="37551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スペシャル問題①</a:t>
            </a:r>
            <a:endParaRPr kumimoji="1" lang="en-US" altLang="ja-JP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5873" y="1074835"/>
            <a:ext cx="77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一人でしても、何人かで相談しながらしてもよい。</a:t>
            </a:r>
            <a:endParaRPr lang="en-US" altLang="ja-JP" sz="2400" dirty="0"/>
          </a:p>
          <a:p>
            <a:r>
              <a:rPr kumimoji="1" lang="ja-JP" altLang="en-US" sz="2400" dirty="0"/>
              <a:t>　　　　　　　（何人かでする場合、パソコンは１台でもよい。）</a:t>
            </a: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8857" y="2632891"/>
            <a:ext cx="7449016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ja-JP" sz="3200" dirty="0"/>
          </a:p>
          <a:p>
            <a:r>
              <a:rPr lang="ja-JP" altLang="en-US" sz="3600" dirty="0">
                <a:solidFill>
                  <a:srgbClr val="FF0000"/>
                </a:solidFill>
              </a:rPr>
              <a:t>ステージ「８」で、正３６角形をかこう！</a:t>
            </a:r>
            <a:endParaRPr lang="en-US" altLang="ja-JP" sz="3600" dirty="0">
              <a:solidFill>
                <a:srgbClr val="FF0000"/>
              </a:solidFill>
            </a:endParaRPr>
          </a:p>
          <a:p>
            <a:endParaRPr lang="en-US" altLang="ja-JP" sz="36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　　　　　</a:t>
            </a:r>
            <a:r>
              <a:rPr lang="ja-JP" altLang="en-US" sz="2800" dirty="0"/>
              <a:t>　</a:t>
            </a:r>
            <a:r>
              <a:rPr lang="ja-JP" altLang="en-US" sz="2800" dirty="0">
                <a:solidFill>
                  <a:srgbClr val="FF0000"/>
                </a:solidFill>
              </a:rPr>
              <a:t>一度に進む距離は</a:t>
            </a:r>
            <a:r>
              <a:rPr lang="ja-JP" altLang="en-US" sz="4000" dirty="0">
                <a:solidFill>
                  <a:srgbClr val="FF0000"/>
                </a:solidFill>
              </a:rPr>
              <a:t>１０</a:t>
            </a:r>
            <a:r>
              <a:rPr lang="ja-JP" altLang="en-US" sz="2800" dirty="0">
                <a:solidFill>
                  <a:srgbClr val="FF0000"/>
                </a:solidFill>
              </a:rPr>
              <a:t>に設定</a:t>
            </a:r>
            <a:r>
              <a:rPr lang="ja-JP" altLang="en-US" sz="2800" dirty="0"/>
              <a:t>しよう。</a:t>
            </a:r>
            <a:endParaRPr lang="en-US" altLang="ja-JP" sz="2800" dirty="0"/>
          </a:p>
          <a:p>
            <a:r>
              <a:rPr kumimoji="1" lang="ja-JP" altLang="en-US" sz="2000" dirty="0"/>
              <a:t>　　　　　</a:t>
            </a:r>
            <a:endParaRPr lang="en-US" altLang="ja-JP" sz="3200" dirty="0"/>
          </a:p>
          <a:p>
            <a:r>
              <a:rPr lang="ja-JP" altLang="en-US" sz="2000" dirty="0">
                <a:solidFill>
                  <a:srgbClr val="00B0F0"/>
                </a:solidFill>
              </a:rPr>
              <a:t>　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6553199" y="511292"/>
            <a:ext cx="2403565" cy="513805"/>
          </a:xfrm>
          <a:prstGeom prst="wedgeEllipseCallout">
            <a:avLst>
              <a:gd name="adj1" fmla="val -40926"/>
              <a:gd name="adj2" fmla="val 9790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一緒にやろう！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99094" y="6387921"/>
            <a:ext cx="615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できたら、タブレットを外して、だれかに見せに行</a:t>
            </a:r>
            <a:r>
              <a:rPr lang="ja-JP" altLang="en-US" dirty="0"/>
              <a:t>くのもいいね。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14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50762" t="26876" r="31334" b="51638"/>
          <a:stretch/>
        </p:blipFill>
        <p:spPr>
          <a:xfrm>
            <a:off x="1207599" y="1792336"/>
            <a:ext cx="1655308" cy="12414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1856" t="40718" r="70240" b="37796"/>
          <a:stretch/>
        </p:blipFill>
        <p:spPr>
          <a:xfrm>
            <a:off x="1340884" y="798877"/>
            <a:ext cx="1223848" cy="9178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1428" t="28095" r="32191" b="49505"/>
          <a:stretch/>
        </p:blipFill>
        <p:spPr>
          <a:xfrm>
            <a:off x="3054613" y="1896673"/>
            <a:ext cx="1564370" cy="13369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3666" t="39263" r="69953" b="38337"/>
          <a:stretch/>
        </p:blipFill>
        <p:spPr>
          <a:xfrm>
            <a:off x="3251598" y="813280"/>
            <a:ext cx="1170400" cy="10002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51524" t="28552" r="32000" b="53010"/>
          <a:stretch/>
        </p:blipFill>
        <p:spPr>
          <a:xfrm>
            <a:off x="6670087" y="1896673"/>
            <a:ext cx="1553046" cy="10862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15744" t="34194" r="65933" b="35811"/>
          <a:stretch/>
        </p:blipFill>
        <p:spPr>
          <a:xfrm>
            <a:off x="6689200" y="785747"/>
            <a:ext cx="1140815" cy="116722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038293" y="26845"/>
            <a:ext cx="243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ヒントカード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3151" y="5808553"/>
            <a:ext cx="680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正３６角形の曲がる（くり返し）回数は？</a:t>
            </a:r>
            <a:endParaRPr kumimoji="1" lang="en-US" altLang="ja-JP" sz="2800" dirty="0"/>
          </a:p>
          <a:p>
            <a:r>
              <a:rPr lang="ja-JP" altLang="en-US" sz="2800" dirty="0"/>
              <a:t>１回に曲がる角度は？</a:t>
            </a:r>
            <a:endParaRPr kumimoji="1" lang="ja-JP" altLang="en-US" sz="2800" dirty="0"/>
          </a:p>
        </p:txBody>
      </p:sp>
      <p:sp>
        <p:nvSpPr>
          <p:cNvPr id="13" name="右中かっこ 12"/>
          <p:cNvSpPr/>
          <p:nvPr/>
        </p:nvSpPr>
        <p:spPr>
          <a:xfrm rot="5400000">
            <a:off x="4361769" y="1177220"/>
            <a:ext cx="308373" cy="7957973"/>
          </a:xfrm>
          <a:prstGeom prst="rightBrace">
            <a:avLst>
              <a:gd name="adj1" fmla="val 8333"/>
              <a:gd name="adj2" fmla="val 5004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75831" y="5465393"/>
            <a:ext cx="2699658" cy="382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気が付いたかな？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917048"/>
              </p:ext>
            </p:extLst>
          </p:nvPr>
        </p:nvGraphicFramePr>
        <p:xfrm>
          <a:off x="624232" y="3233663"/>
          <a:ext cx="7927000" cy="1371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44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正三角形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正方形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正五角形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正六角形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正３６角形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8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曲がる角度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１２０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９０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７２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６０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88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曲がる回数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３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４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５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/>
                        <a:t>６</a:t>
                      </a:r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 marL="91459" marR="91459"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/>
          <a:srcRect l="32579" t="42914" r="51485" b="27333"/>
          <a:stretch/>
        </p:blipFill>
        <p:spPr>
          <a:xfrm>
            <a:off x="4925141" y="802546"/>
            <a:ext cx="1095963" cy="115042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/>
          <a:srcRect l="66127" t="38048" r="17937" b="45629"/>
          <a:stretch/>
        </p:blipFill>
        <p:spPr>
          <a:xfrm>
            <a:off x="4775551" y="2057101"/>
            <a:ext cx="1599490" cy="92111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 rot="5400000">
            <a:off x="2987585" y="4404307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66909" y="4010269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5400000">
            <a:off x="4329213" y="4417916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8537" y="4023878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5400000">
            <a:off x="5604259" y="4442124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3583" y="4048086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5400000">
            <a:off x="6894768" y="4404307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74092" y="4010269"/>
            <a:ext cx="37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8851" y="12442"/>
            <a:ext cx="37551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スペシャル問題①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03326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31" y="272202"/>
            <a:ext cx="37551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スペシャル問題②</a:t>
            </a:r>
            <a:endParaRPr kumimoji="1" lang="en-US" altLang="ja-JP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5873" y="1074835"/>
            <a:ext cx="77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一人でしても、何人かで相談しながらしてもよい。</a:t>
            </a:r>
            <a:endParaRPr lang="en-US" altLang="ja-JP" sz="2400" dirty="0"/>
          </a:p>
          <a:p>
            <a:r>
              <a:rPr kumimoji="1" lang="ja-JP" altLang="en-US" sz="2400" dirty="0"/>
              <a:t>　　　　　　　（何人かでする場合、パソコンは１台でもよい。）</a:t>
            </a: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9074" y="2413951"/>
            <a:ext cx="707136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ja-JP" sz="3200" dirty="0"/>
          </a:p>
          <a:p>
            <a:r>
              <a:rPr lang="ja-JP" altLang="en-US" sz="3600" dirty="0">
                <a:solidFill>
                  <a:srgbClr val="FF0000"/>
                </a:solidFill>
              </a:rPr>
              <a:t>ステージ「８」で、星をかこう！</a:t>
            </a:r>
            <a:r>
              <a:rPr kumimoji="1" lang="ja-JP" altLang="en-US" sz="2000" dirty="0"/>
              <a:t>　　　　　</a:t>
            </a:r>
            <a:endParaRPr lang="en-US" altLang="ja-JP" sz="3200" dirty="0"/>
          </a:p>
          <a:p>
            <a:r>
              <a:rPr lang="ja-JP" altLang="en-US" sz="2000" dirty="0">
                <a:solidFill>
                  <a:srgbClr val="00B0F0"/>
                </a:solidFill>
              </a:rPr>
              <a:t>　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6553199" y="511292"/>
            <a:ext cx="2403565" cy="513805"/>
          </a:xfrm>
          <a:prstGeom prst="wedgeEllipseCallout">
            <a:avLst>
              <a:gd name="adj1" fmla="val -40926"/>
              <a:gd name="adj2" fmla="val 9790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一緒にやろう！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2084" t="47139" r="57028" b="33143"/>
          <a:stretch/>
        </p:blipFill>
        <p:spPr>
          <a:xfrm>
            <a:off x="1403797" y="3724423"/>
            <a:ext cx="2614411" cy="266194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98339" y="4646381"/>
            <a:ext cx="332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繰り返しの回数は？</a:t>
            </a:r>
            <a:endParaRPr lang="en-US" altLang="ja-JP" sz="2800" dirty="0"/>
          </a:p>
          <a:p>
            <a:r>
              <a:rPr lang="ja-JP" altLang="en-US" sz="2800" dirty="0"/>
              <a:t>曲がる角度は？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66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038293" y="26845"/>
            <a:ext cx="243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ヒントカード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8851" y="12442"/>
            <a:ext cx="37551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スペシャル問題②</a:t>
            </a:r>
            <a:endParaRPr kumimoji="1" lang="en-US" altLang="ja-JP" sz="36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501529" y="801622"/>
            <a:ext cx="2825826" cy="2855980"/>
            <a:chOff x="1068198" y="943288"/>
            <a:chExt cx="5409127" cy="5507475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2"/>
            <a:srcRect l="32084" t="47139" r="57028" b="33143"/>
            <a:stretch/>
          </p:blipFill>
          <p:spPr>
            <a:xfrm>
              <a:off x="1068198" y="943288"/>
              <a:ext cx="5409127" cy="5507475"/>
            </a:xfrm>
            <a:prstGeom prst="rect">
              <a:avLst/>
            </a:prstGeom>
          </p:spPr>
        </p:pic>
        <p:cxnSp>
          <p:nvCxnSpPr>
            <p:cNvPr id="9" name="直線コネクタ 8"/>
            <p:cNvCxnSpPr/>
            <p:nvPr/>
          </p:nvCxnSpPr>
          <p:spPr>
            <a:xfrm flipV="1">
              <a:off x="2962141" y="3078051"/>
              <a:ext cx="810620" cy="2704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772761" y="3078051"/>
              <a:ext cx="526573" cy="721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2962141" y="3348507"/>
              <a:ext cx="0" cy="8561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 flipV="1">
              <a:off x="2962141" y="4204609"/>
              <a:ext cx="810620" cy="2772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3772761" y="3799268"/>
              <a:ext cx="526573" cy="6883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線吹き出し 1 (枠付き) 37"/>
          <p:cNvSpPr/>
          <p:nvPr/>
        </p:nvSpPr>
        <p:spPr>
          <a:xfrm>
            <a:off x="3528811" y="1120462"/>
            <a:ext cx="1931831" cy="975170"/>
          </a:xfrm>
          <a:prstGeom prst="borderCallout1">
            <a:avLst>
              <a:gd name="adj1" fmla="val 18750"/>
              <a:gd name="adj2" fmla="val -8333"/>
              <a:gd name="adj3" fmla="val 116462"/>
              <a:gd name="adj4" fmla="val -67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ここは正五角形。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一つの角度は？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/>
          <a:srcRect l="32084" t="47139" r="57028" b="33143"/>
          <a:stretch/>
        </p:blipFill>
        <p:spPr>
          <a:xfrm>
            <a:off x="501529" y="3867798"/>
            <a:ext cx="2825826" cy="2855980"/>
          </a:xfrm>
          <a:prstGeom prst="rect">
            <a:avLst/>
          </a:prstGeom>
        </p:spPr>
      </p:pic>
      <p:cxnSp>
        <p:nvCxnSpPr>
          <p:cNvPr id="41" name="直線コネクタ 40"/>
          <p:cNvCxnSpPr/>
          <p:nvPr/>
        </p:nvCxnSpPr>
        <p:spPr>
          <a:xfrm flipV="1">
            <a:off x="1490959" y="4351180"/>
            <a:ext cx="0" cy="763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914442" y="4974810"/>
            <a:ext cx="275091" cy="3739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1490959" y="5115059"/>
            <a:ext cx="0" cy="443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1490959" y="5559003"/>
            <a:ext cx="423483" cy="1437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1914442" y="5348807"/>
            <a:ext cx="275091" cy="3569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1490959" y="4401585"/>
            <a:ext cx="423484" cy="5732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線吹き出し 1 (枠付き) 49"/>
          <p:cNvSpPr/>
          <p:nvPr/>
        </p:nvSpPr>
        <p:spPr>
          <a:xfrm>
            <a:off x="3528811" y="4674223"/>
            <a:ext cx="2948514" cy="975170"/>
          </a:xfrm>
          <a:prstGeom prst="borderCallout1">
            <a:avLst>
              <a:gd name="adj1" fmla="val 18750"/>
              <a:gd name="adj2" fmla="val -8333"/>
              <a:gd name="adj3" fmla="val 57031"/>
              <a:gd name="adj4" fmla="val -395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こうすると四角形。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角の和は</a:t>
            </a:r>
            <a:r>
              <a:rPr kumimoji="1" lang="ja-JP" altLang="en-US" u="sng" dirty="0">
                <a:solidFill>
                  <a:schemeClr val="tx1"/>
                </a:solidFill>
              </a:rPr>
              <a:t>　　　　　</a:t>
            </a:r>
            <a:r>
              <a:rPr kumimoji="1" lang="en-US" altLang="ja-JP" u="sng" dirty="0">
                <a:solidFill>
                  <a:schemeClr val="tx1"/>
                </a:solidFill>
              </a:rPr>
              <a:t>°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３つの角は分かっているよ。</a:t>
            </a:r>
          </a:p>
        </p:txBody>
      </p:sp>
      <p:sp>
        <p:nvSpPr>
          <p:cNvPr id="51" name="円弧 50"/>
          <p:cNvSpPr/>
          <p:nvPr/>
        </p:nvSpPr>
        <p:spPr>
          <a:xfrm>
            <a:off x="1289504" y="5374565"/>
            <a:ext cx="334506" cy="394633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弧 51"/>
          <p:cNvSpPr/>
          <p:nvPr/>
        </p:nvSpPr>
        <p:spPr>
          <a:xfrm rot="12981165">
            <a:off x="2029308" y="5085592"/>
            <a:ext cx="423482" cy="420391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弧 52"/>
          <p:cNvSpPr/>
          <p:nvPr/>
        </p:nvSpPr>
        <p:spPr>
          <a:xfrm rot="18114906">
            <a:off x="1692126" y="5535358"/>
            <a:ext cx="423482" cy="420391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弧 53"/>
          <p:cNvSpPr/>
          <p:nvPr/>
        </p:nvSpPr>
        <p:spPr>
          <a:xfrm rot="18114906">
            <a:off x="1684097" y="2472190"/>
            <a:ext cx="423482" cy="420391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018475" y="6354446"/>
            <a:ext cx="615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できたら、タブレットを外して、だれかに見せに行</a:t>
            </a:r>
            <a:r>
              <a:rPr lang="ja-JP" altLang="en-US" dirty="0"/>
              <a:t>くのもいいね。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87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31" y="272202"/>
            <a:ext cx="37551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スペシャル問題③</a:t>
            </a:r>
            <a:endParaRPr kumimoji="1" lang="en-US" altLang="ja-JP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5873" y="1074835"/>
            <a:ext cx="7754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一人でしても、何人かで相談しながらしてもよい。</a:t>
            </a:r>
            <a:endParaRPr lang="en-US" altLang="ja-JP" sz="2400" dirty="0"/>
          </a:p>
          <a:p>
            <a:r>
              <a:rPr kumimoji="1" lang="ja-JP" altLang="en-US" sz="2400" dirty="0"/>
              <a:t>　　　　　　　（何人かでする場合、パソコンは１台でもよい。）</a:t>
            </a: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080" y="1423540"/>
            <a:ext cx="8874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/>
          </a:p>
          <a:p>
            <a:r>
              <a:rPr lang="ja-JP" altLang="en-US" sz="3600" dirty="0">
                <a:solidFill>
                  <a:srgbClr val="FF0000"/>
                </a:solidFill>
              </a:rPr>
              <a:t>ステージ「８」で、</a:t>
            </a:r>
            <a:r>
              <a:rPr lang="ja-JP" altLang="en-US" sz="3600" dirty="0" err="1">
                <a:solidFill>
                  <a:srgbClr val="FF0000"/>
                </a:solidFill>
              </a:rPr>
              <a:t>いろいろなもようを</a:t>
            </a:r>
            <a:r>
              <a:rPr lang="ja-JP" altLang="en-US" sz="3600" dirty="0">
                <a:solidFill>
                  <a:srgbClr val="FF0000"/>
                </a:solidFill>
              </a:rPr>
              <a:t>かこう！</a:t>
            </a:r>
            <a:r>
              <a:rPr kumimoji="1" lang="ja-JP" altLang="en-US" sz="2000" dirty="0"/>
              <a:t>　　　　　</a:t>
            </a:r>
            <a:endParaRPr lang="en-US" altLang="ja-JP" sz="3200" dirty="0"/>
          </a:p>
          <a:p>
            <a:r>
              <a:rPr lang="ja-JP" altLang="en-US" sz="2000" dirty="0">
                <a:solidFill>
                  <a:srgbClr val="00B0F0"/>
                </a:solidFill>
              </a:rPr>
              <a:t>　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6553199" y="511292"/>
            <a:ext cx="2403565" cy="513805"/>
          </a:xfrm>
          <a:prstGeom prst="wedgeEllipseCallout">
            <a:avLst>
              <a:gd name="adj1" fmla="val -40926"/>
              <a:gd name="adj2" fmla="val 9790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一緒にやろう！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46075" t="29384" r="35215" b="47219"/>
          <a:stretch/>
        </p:blipFill>
        <p:spPr>
          <a:xfrm>
            <a:off x="378945" y="3006090"/>
            <a:ext cx="2793422" cy="21833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0045" t="51243" r="75901" b="24967"/>
          <a:stretch/>
        </p:blipFill>
        <p:spPr>
          <a:xfrm>
            <a:off x="3386373" y="2903059"/>
            <a:ext cx="2196405" cy="209012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7429" y="5149174"/>
            <a:ext cx="546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くり返しのくり返しもできるよ。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945" y="5606360"/>
            <a:ext cx="4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四角形をかくプログラムを、少しずつ角度を変えながら繰り返した例。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55048" t="59991" r="31490" b="18882"/>
          <a:stretch/>
        </p:blipFill>
        <p:spPr>
          <a:xfrm>
            <a:off x="6003455" y="2548977"/>
            <a:ext cx="1751526" cy="154546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950040" y="2898147"/>
            <a:ext cx="641796" cy="135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54850" t="65977" r="34757" b="28912"/>
          <a:stretch/>
        </p:blipFill>
        <p:spPr>
          <a:xfrm>
            <a:off x="6074075" y="4378397"/>
            <a:ext cx="1352281" cy="37390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/>
          <a:srcRect l="55048" t="71082" r="34559" b="23807"/>
          <a:stretch/>
        </p:blipFill>
        <p:spPr>
          <a:xfrm>
            <a:off x="6074075" y="5298489"/>
            <a:ext cx="1352281" cy="37390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729223" y="2931739"/>
            <a:ext cx="141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色を自由に</a:t>
            </a:r>
            <a:endParaRPr kumimoji="1" lang="en-US" altLang="ja-JP" dirty="0"/>
          </a:p>
          <a:p>
            <a:r>
              <a:rPr lang="ja-JP" altLang="en-US" dirty="0"/>
              <a:t>選ぶ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79754" y="4242183"/>
            <a:ext cx="117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色が順に</a:t>
            </a:r>
            <a:endParaRPr kumimoji="1" lang="en-US" altLang="ja-JP" dirty="0"/>
          </a:p>
          <a:p>
            <a:r>
              <a:rPr kumimoji="1" lang="ja-JP" altLang="en-US" dirty="0"/>
              <a:t>変わる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54981" y="5298489"/>
            <a:ext cx="142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線を引かず移動する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99094" y="6387921"/>
            <a:ext cx="615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できたら、タブレットを外して、だれかに見せに行</a:t>
            </a:r>
            <a:r>
              <a:rPr lang="ja-JP" altLang="en-US" dirty="0"/>
              <a:t>くのもいいね。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97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2428" y="386366"/>
            <a:ext cx="43144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ステージ５　ヒントカード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42699" y="2950762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曲がる角度は？</a:t>
            </a:r>
          </a:p>
        </p:txBody>
      </p:sp>
      <p:sp>
        <p:nvSpPr>
          <p:cNvPr id="4" name="二等辺三角形 3"/>
          <p:cNvSpPr/>
          <p:nvPr/>
        </p:nvSpPr>
        <p:spPr>
          <a:xfrm rot="19755003">
            <a:off x="457770" y="1835787"/>
            <a:ext cx="1957589" cy="162273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弧 4"/>
          <p:cNvSpPr/>
          <p:nvPr/>
        </p:nvSpPr>
        <p:spPr>
          <a:xfrm rot="6199689">
            <a:off x="829177" y="1832175"/>
            <a:ext cx="502276" cy="502276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43392" y="1492729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１つの角度は？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250746" y="1781044"/>
            <a:ext cx="1705525" cy="523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6065948" y="3405543"/>
            <a:ext cx="1256029" cy="317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二等辺三角形 17"/>
          <p:cNvSpPr/>
          <p:nvPr/>
        </p:nvSpPr>
        <p:spPr>
          <a:xfrm rot="19755003">
            <a:off x="5087153" y="3791921"/>
            <a:ext cx="1957589" cy="162273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5645303" y="3212372"/>
            <a:ext cx="0" cy="1442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弧 19"/>
          <p:cNvSpPr/>
          <p:nvPr/>
        </p:nvSpPr>
        <p:spPr>
          <a:xfrm>
            <a:off x="5435451" y="3664061"/>
            <a:ext cx="502276" cy="502276"/>
          </a:xfrm>
          <a:prstGeom prst="arc">
            <a:avLst>
              <a:gd name="adj1" fmla="val 16200000"/>
              <a:gd name="adj2" fmla="val 223232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l="32129" t="44293" r="60051" b="34052"/>
          <a:stretch/>
        </p:blipFill>
        <p:spPr>
          <a:xfrm>
            <a:off x="3908737" y="3723506"/>
            <a:ext cx="1017431" cy="158410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33470" t="42209" r="59404" b="32614"/>
          <a:stretch/>
        </p:blipFill>
        <p:spPr>
          <a:xfrm>
            <a:off x="2524488" y="3334482"/>
            <a:ext cx="1062506" cy="2110255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 flipH="1">
            <a:off x="2902103" y="3212372"/>
            <a:ext cx="8522" cy="9986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96051" y="3212372"/>
            <a:ext cx="0" cy="1442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カーブ矢印 27"/>
          <p:cNvSpPr/>
          <p:nvPr/>
        </p:nvSpPr>
        <p:spPr>
          <a:xfrm rot="19119913">
            <a:off x="4649267" y="3647800"/>
            <a:ext cx="250860" cy="6697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弧 16"/>
          <p:cNvSpPr/>
          <p:nvPr/>
        </p:nvSpPr>
        <p:spPr>
          <a:xfrm rot="6199689">
            <a:off x="5437808" y="3734944"/>
            <a:ext cx="502276" cy="502276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6"/>
          <p:cNvSpPr/>
          <p:nvPr/>
        </p:nvSpPr>
        <p:spPr>
          <a:xfrm>
            <a:off x="6312957" y="3589484"/>
            <a:ext cx="2831043" cy="926073"/>
          </a:xfrm>
          <a:prstGeom prst="wedgeEllipseCallout">
            <a:avLst>
              <a:gd name="adj1" fmla="val -61358"/>
              <a:gd name="adj2" fmla="val -18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１８０</a:t>
            </a:r>
            <a:r>
              <a:rPr kumimoji="1" lang="en-US" altLang="ja-JP" dirty="0">
                <a:solidFill>
                  <a:schemeClr val="tx1"/>
                </a:solidFill>
              </a:rPr>
              <a:t>°</a:t>
            </a:r>
            <a:r>
              <a:rPr kumimoji="1" lang="ja-JP" altLang="en-US" dirty="0">
                <a:solidFill>
                  <a:schemeClr val="tx1"/>
                </a:solidFill>
              </a:rPr>
              <a:t>（直線）から１つの角をひくと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曲がる角だね。</a:t>
            </a:r>
          </a:p>
        </p:txBody>
      </p:sp>
    </p:spTree>
    <p:extLst>
      <p:ext uri="{BB962C8B-B14F-4D97-AF65-F5344CB8AC3E}">
        <p14:creationId xmlns:p14="http://schemas.microsoft.com/office/powerpoint/2010/main" val="169678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2428" y="386366"/>
            <a:ext cx="43144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ステージ６　ヒントカード</a:t>
            </a:r>
            <a:endParaRPr kumimoji="1" lang="ja-JP" altLang="en-US" sz="3200" dirty="0"/>
          </a:p>
        </p:txBody>
      </p:sp>
      <p:sp>
        <p:nvSpPr>
          <p:cNvPr id="25" name="六角形 24"/>
          <p:cNvSpPr/>
          <p:nvPr/>
        </p:nvSpPr>
        <p:spPr>
          <a:xfrm rot="5400000">
            <a:off x="437881" y="1456982"/>
            <a:ext cx="2047742" cy="1738648"/>
          </a:xfrm>
          <a:prstGeom prst="hexagon">
            <a:avLst>
              <a:gd name="adj" fmla="val 31667"/>
              <a:gd name="vf" fmla="val 11547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endCxn id="25" idx="5"/>
          </p:cNvCxnSpPr>
          <p:nvPr/>
        </p:nvCxnSpPr>
        <p:spPr>
          <a:xfrm>
            <a:off x="1461752" y="1302431"/>
            <a:ext cx="869324" cy="1497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endCxn id="25" idx="0"/>
          </p:cNvCxnSpPr>
          <p:nvPr/>
        </p:nvCxnSpPr>
        <p:spPr>
          <a:xfrm flipH="1">
            <a:off x="1461752" y="1336656"/>
            <a:ext cx="6920" cy="2013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5" idx="3"/>
          </p:cNvCxnSpPr>
          <p:nvPr/>
        </p:nvCxnSpPr>
        <p:spPr>
          <a:xfrm flipH="1">
            <a:off x="614965" y="1302435"/>
            <a:ext cx="846787" cy="1487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808075" y="1357189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六角形の角の和は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08075" y="1924271"/>
            <a:ext cx="388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三角形が</a:t>
            </a:r>
            <a:r>
              <a:rPr lang="ja-JP" altLang="en-US" sz="2800" dirty="0"/>
              <a:t>　</a:t>
            </a:r>
            <a:r>
              <a:rPr kumimoji="1" lang="ja-JP" altLang="en-US" sz="2800" dirty="0"/>
              <a:t>　</a:t>
            </a:r>
            <a:r>
              <a:rPr kumimoji="1" lang="ja-JP" altLang="en-US" sz="2800" dirty="0" err="1"/>
              <a:t>つなの</a:t>
            </a:r>
            <a:r>
              <a:rPr kumimoji="1" lang="ja-JP" altLang="en-US" sz="2800" dirty="0"/>
              <a:t>で、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65652" y="2447491"/>
            <a:ext cx="43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１８０</a:t>
            </a:r>
            <a:r>
              <a:rPr kumimoji="1" lang="en-US" altLang="ja-JP" sz="3600" dirty="0"/>
              <a:t>×</a:t>
            </a:r>
            <a:r>
              <a:rPr lang="ja-JP" altLang="en-US" sz="3600" dirty="0"/>
              <a:t>　　　</a:t>
            </a:r>
            <a:r>
              <a:rPr kumimoji="1" lang="ja-JP" altLang="en-US" sz="3600" dirty="0"/>
              <a:t>＝　　　</a:t>
            </a:r>
          </a:p>
        </p:txBody>
      </p:sp>
      <p:sp>
        <p:nvSpPr>
          <p:cNvPr id="36" name="六角形 35"/>
          <p:cNvSpPr/>
          <p:nvPr/>
        </p:nvSpPr>
        <p:spPr>
          <a:xfrm rot="5400000">
            <a:off x="587585" y="4391963"/>
            <a:ext cx="2047742" cy="1738648"/>
          </a:xfrm>
          <a:prstGeom prst="hexagon">
            <a:avLst>
              <a:gd name="adj" fmla="val 31667"/>
              <a:gd name="vf" fmla="val 11547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41588" y="3975806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１つの角度は？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1098936" y="4233759"/>
            <a:ext cx="3016111" cy="6634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374265" y="5733756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曲がる</a:t>
            </a:r>
            <a:r>
              <a:rPr kumimoji="1" lang="ja-JP" altLang="en-US" sz="2800" dirty="0"/>
              <a:t>角度は？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 flipH="1" flipV="1">
            <a:off x="1038358" y="4353144"/>
            <a:ext cx="2207118" cy="1719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/>
          <p:cNvSpPr/>
          <p:nvPr/>
        </p:nvSpPr>
        <p:spPr>
          <a:xfrm rot="19988633">
            <a:off x="629858" y="4332320"/>
            <a:ext cx="391117" cy="438526"/>
          </a:xfrm>
          <a:prstGeom prst="arc">
            <a:avLst>
              <a:gd name="adj1" fmla="val 16200000"/>
              <a:gd name="adj2" fmla="val 223232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22545" y="4468664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　　</a:t>
            </a:r>
            <a:r>
              <a:rPr kumimoji="1" lang="en-US" altLang="ja-JP" sz="3600" dirty="0"/>
              <a:t>÷</a:t>
            </a:r>
            <a:r>
              <a:rPr kumimoji="1" lang="ja-JP" altLang="en-US" sz="3600" dirty="0"/>
              <a:t>　　　＝</a:t>
            </a:r>
          </a:p>
        </p:txBody>
      </p:sp>
      <p:cxnSp>
        <p:nvCxnSpPr>
          <p:cNvPr id="44" name="直線コネクタ 43"/>
          <p:cNvCxnSpPr/>
          <p:nvPr/>
        </p:nvCxnSpPr>
        <p:spPr>
          <a:xfrm>
            <a:off x="742132" y="3777809"/>
            <a:ext cx="0" cy="1442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弧 44"/>
          <p:cNvSpPr/>
          <p:nvPr/>
        </p:nvSpPr>
        <p:spPr>
          <a:xfrm rot="3698008">
            <a:off x="522475" y="4412345"/>
            <a:ext cx="488132" cy="592730"/>
          </a:xfrm>
          <a:prstGeom prst="arc">
            <a:avLst>
              <a:gd name="adj1" fmla="val 16200000"/>
              <a:gd name="adj2" fmla="val 223232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形吹き出し 45"/>
          <p:cNvSpPr/>
          <p:nvPr/>
        </p:nvSpPr>
        <p:spPr>
          <a:xfrm>
            <a:off x="6697495" y="3253145"/>
            <a:ext cx="1724907" cy="702554"/>
          </a:xfrm>
          <a:prstGeom prst="wedgeEllipseCallout">
            <a:avLst>
              <a:gd name="adj1" fmla="val -58551"/>
              <a:gd name="adj2" fmla="val 660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角は６つ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6200735" y="5733756"/>
            <a:ext cx="2831043" cy="926073"/>
          </a:xfrm>
          <a:prstGeom prst="wedgeEllipseCallout">
            <a:avLst>
              <a:gd name="adj1" fmla="val -61358"/>
              <a:gd name="adj2" fmla="val -18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１８０</a:t>
            </a:r>
            <a:r>
              <a:rPr kumimoji="1" lang="en-US" altLang="ja-JP" dirty="0">
                <a:solidFill>
                  <a:schemeClr val="tx1"/>
                </a:solidFill>
              </a:rPr>
              <a:t>°</a:t>
            </a:r>
            <a:r>
              <a:rPr kumimoji="1" lang="ja-JP" altLang="en-US" dirty="0">
                <a:solidFill>
                  <a:schemeClr val="tx1"/>
                </a:solidFill>
              </a:rPr>
              <a:t>（直線）から１つの角をひくと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曲がる角だね。</a:t>
            </a:r>
          </a:p>
        </p:txBody>
      </p:sp>
    </p:spTree>
    <p:extLst>
      <p:ext uri="{BB962C8B-B14F-4D97-AF65-F5344CB8AC3E}">
        <p14:creationId xmlns:p14="http://schemas.microsoft.com/office/powerpoint/2010/main" val="60629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2428" y="386366"/>
            <a:ext cx="43144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ステージ７　ヒントカード</a:t>
            </a:r>
            <a:endParaRPr kumimoji="1" lang="ja-JP" altLang="en-US" sz="3200" dirty="0"/>
          </a:p>
        </p:txBody>
      </p:sp>
      <p:sp>
        <p:nvSpPr>
          <p:cNvPr id="36" name="五角形 35"/>
          <p:cNvSpPr/>
          <p:nvPr/>
        </p:nvSpPr>
        <p:spPr>
          <a:xfrm>
            <a:off x="920841" y="1488725"/>
            <a:ext cx="1893194" cy="1751527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90930" y="1645286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五</a:t>
            </a:r>
            <a:r>
              <a:rPr kumimoji="1" lang="ja-JP" altLang="en-US" sz="2800" dirty="0"/>
              <a:t>角形の角の和は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90930" y="2212368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三角形が　　</a:t>
            </a:r>
            <a:r>
              <a:rPr kumimoji="1" lang="ja-JP" altLang="en-US" sz="2800" dirty="0" err="1"/>
              <a:t>つなの</a:t>
            </a:r>
            <a:r>
              <a:rPr kumimoji="1" lang="ja-JP" altLang="en-US" sz="2800" dirty="0"/>
              <a:t>で、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48508" y="2735588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１８０</a:t>
            </a:r>
            <a:r>
              <a:rPr kumimoji="1" lang="en-US" altLang="ja-JP" sz="3600" dirty="0"/>
              <a:t>×</a:t>
            </a:r>
            <a:r>
              <a:rPr lang="ja-JP" altLang="en-US" sz="3600" dirty="0"/>
              <a:t>　　</a:t>
            </a:r>
            <a:r>
              <a:rPr kumimoji="1" lang="ja-JP" altLang="en-US" sz="3600" dirty="0"/>
              <a:t>＝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80350" y="2735588"/>
            <a:ext cx="197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　　　</a:t>
            </a:r>
            <a:r>
              <a:rPr kumimoji="1" lang="en-US" altLang="ja-JP" sz="3600" dirty="0"/>
              <a:t>°</a:t>
            </a:r>
            <a:endParaRPr kumimoji="1" lang="ja-JP" altLang="en-US" sz="3600" dirty="0"/>
          </a:p>
        </p:txBody>
      </p:sp>
      <p:cxnSp>
        <p:nvCxnSpPr>
          <p:cNvPr id="41" name="直線コネクタ 40"/>
          <p:cNvCxnSpPr>
            <a:endCxn id="36" idx="4"/>
          </p:cNvCxnSpPr>
          <p:nvPr/>
        </p:nvCxnSpPr>
        <p:spPr>
          <a:xfrm>
            <a:off x="1848121" y="1502016"/>
            <a:ext cx="604345" cy="1738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6" idx="0"/>
          </p:cNvCxnSpPr>
          <p:nvPr/>
        </p:nvCxnSpPr>
        <p:spPr>
          <a:xfrm flipH="1">
            <a:off x="1307208" y="1488725"/>
            <a:ext cx="560230" cy="1738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五角形 42"/>
          <p:cNvSpPr/>
          <p:nvPr/>
        </p:nvSpPr>
        <p:spPr>
          <a:xfrm rot="1083705">
            <a:off x="972859" y="4270562"/>
            <a:ext cx="1893194" cy="1751527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弧 43"/>
          <p:cNvSpPr/>
          <p:nvPr/>
        </p:nvSpPr>
        <p:spPr>
          <a:xfrm rot="4017830">
            <a:off x="921853" y="4423507"/>
            <a:ext cx="502276" cy="502276"/>
          </a:xfrm>
          <a:prstGeom prst="arc">
            <a:avLst>
              <a:gd name="adj1" fmla="val 16200000"/>
              <a:gd name="adj2" fmla="val 22323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32597" y="3900289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１つの角度は？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 flipH="1">
            <a:off x="1539951" y="4188604"/>
            <a:ext cx="1705525" cy="523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374265" y="5733756"/>
            <a:ext cx="33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曲がる</a:t>
            </a:r>
            <a:r>
              <a:rPr kumimoji="1" lang="ja-JP" altLang="en-US" sz="2800" dirty="0"/>
              <a:t>角度は？</a:t>
            </a:r>
          </a:p>
        </p:txBody>
      </p:sp>
      <p:cxnSp>
        <p:nvCxnSpPr>
          <p:cNvPr id="48" name="直線矢印コネクタ 47"/>
          <p:cNvCxnSpPr/>
          <p:nvPr/>
        </p:nvCxnSpPr>
        <p:spPr>
          <a:xfrm flipH="1" flipV="1">
            <a:off x="1469212" y="4326351"/>
            <a:ext cx="1776264" cy="1746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081732" y="3758233"/>
            <a:ext cx="0" cy="14424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弧 49"/>
          <p:cNvSpPr/>
          <p:nvPr/>
        </p:nvSpPr>
        <p:spPr>
          <a:xfrm rot="19988633">
            <a:off x="985644" y="4313732"/>
            <a:ext cx="391117" cy="438526"/>
          </a:xfrm>
          <a:prstGeom prst="arc">
            <a:avLst>
              <a:gd name="adj1" fmla="val 16200000"/>
              <a:gd name="adj2" fmla="val 223232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237150" y="4450214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　　</a:t>
            </a:r>
            <a:r>
              <a:rPr kumimoji="1" lang="en-US" altLang="ja-JP" sz="3600" dirty="0"/>
              <a:t>÷</a:t>
            </a:r>
            <a:r>
              <a:rPr kumimoji="1" lang="ja-JP" altLang="en-US" sz="3600" dirty="0"/>
              <a:t>　　　＝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5860316" y="3289827"/>
            <a:ext cx="1724907" cy="702554"/>
          </a:xfrm>
          <a:prstGeom prst="wedgeEllipseCallout">
            <a:avLst>
              <a:gd name="adj1" fmla="val -58551"/>
              <a:gd name="adj2" fmla="val 660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角は５つ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6169701" y="5809382"/>
            <a:ext cx="2831043" cy="926073"/>
          </a:xfrm>
          <a:prstGeom prst="wedgeEllipseCallout">
            <a:avLst>
              <a:gd name="adj1" fmla="val -61358"/>
              <a:gd name="adj2" fmla="val -18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１８０</a:t>
            </a:r>
            <a:r>
              <a:rPr kumimoji="1" lang="en-US" altLang="ja-JP" dirty="0">
                <a:solidFill>
                  <a:schemeClr val="tx1"/>
                </a:solidFill>
              </a:rPr>
              <a:t>°</a:t>
            </a:r>
            <a:r>
              <a:rPr kumimoji="1" lang="ja-JP" altLang="en-US" dirty="0">
                <a:solidFill>
                  <a:schemeClr val="tx1"/>
                </a:solidFill>
              </a:rPr>
              <a:t>（直線）から１つの角をひくと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曲がる角だね。</a:t>
            </a:r>
          </a:p>
        </p:txBody>
      </p:sp>
    </p:spTree>
    <p:extLst>
      <p:ext uri="{BB962C8B-B14F-4D97-AF65-F5344CB8AC3E}">
        <p14:creationId xmlns:p14="http://schemas.microsoft.com/office/powerpoint/2010/main" val="292471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</TotalTime>
  <Words>537</Words>
  <Application>Microsoft Office PowerPoint</Application>
  <PresentationFormat>画面に合わせる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松山市教育委員会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TC140044</dc:creator>
  <cp:lastModifiedBy>TC301015</cp:lastModifiedBy>
  <cp:revision>191</cp:revision>
  <cp:lastPrinted>2019-01-21T06:16:59Z</cp:lastPrinted>
  <dcterms:created xsi:type="dcterms:W3CDTF">2016-07-15T11:14:01Z</dcterms:created>
  <dcterms:modified xsi:type="dcterms:W3CDTF">2020-04-20T11:03:14Z</dcterms:modified>
</cp:coreProperties>
</file>