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685" r:id="rId2"/>
    <p:sldId id="686" r:id="rId3"/>
    <p:sldId id="699" r:id="rId4"/>
    <p:sldId id="700" r:id="rId5"/>
    <p:sldId id="701" r:id="rId6"/>
    <p:sldId id="711" r:id="rId7"/>
    <p:sldId id="707" r:id="rId8"/>
    <p:sldId id="706" r:id="rId9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4847" tIns="47424" rIns="94847" bIns="474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4847" tIns="47424" rIns="94847" bIns="47424" rtlCol="0"/>
          <a:lstStyle>
            <a:lvl1pPr algn="r">
              <a:defRPr sz="1300"/>
            </a:lvl1pPr>
          </a:lstStyle>
          <a:p>
            <a:fld id="{BABAEEEB-3E92-4118-B490-F9F14322E8C6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7" tIns="47424" rIns="94847" bIns="474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47" tIns="47424" rIns="94847" bIns="4742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4847" tIns="47424" rIns="94847" bIns="474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4847" tIns="47424" rIns="94847" bIns="47424" rtlCol="0" anchor="b"/>
          <a:lstStyle>
            <a:lvl1pPr algn="r">
              <a:defRPr sz="1300"/>
            </a:lvl1pPr>
          </a:lstStyle>
          <a:p>
            <a:fld id="{183F29B0-EAE9-4632-A6F6-A6CB8DACD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892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99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66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73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37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90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13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97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11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25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29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24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2731" y="272202"/>
            <a:ext cx="37551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スペシャル問題①</a:t>
            </a:r>
            <a:endParaRPr kumimoji="1" lang="en-US" altLang="ja-JP" sz="36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35873" y="1074835"/>
            <a:ext cx="7754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一人でしても、何人かで相談しながらしてもよい。</a:t>
            </a:r>
            <a:endParaRPr lang="en-US" altLang="ja-JP" sz="2400" dirty="0"/>
          </a:p>
          <a:p>
            <a:r>
              <a:rPr kumimoji="1" lang="ja-JP" altLang="en-US" sz="2400" dirty="0"/>
              <a:t>　　　　　　　（何人かでする場合、パソコンは１台でもよい。）</a:t>
            </a:r>
            <a:endParaRPr kumimoji="1" lang="en-US" altLang="ja-JP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88857" y="2632891"/>
            <a:ext cx="7449016" cy="29238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altLang="ja-JP" sz="3200" dirty="0"/>
          </a:p>
          <a:p>
            <a:r>
              <a:rPr lang="ja-JP" altLang="en-US" sz="3600" dirty="0">
                <a:solidFill>
                  <a:srgbClr val="FF0000"/>
                </a:solidFill>
              </a:rPr>
              <a:t>ステージ「８」で、正３６角形をかこう！</a:t>
            </a:r>
            <a:endParaRPr lang="en-US" altLang="ja-JP" sz="3600" dirty="0">
              <a:solidFill>
                <a:srgbClr val="FF0000"/>
              </a:solidFill>
            </a:endParaRPr>
          </a:p>
          <a:p>
            <a:endParaRPr lang="en-US" altLang="ja-JP" sz="3600" dirty="0">
              <a:solidFill>
                <a:srgbClr val="FF0000"/>
              </a:solidFill>
            </a:endParaRPr>
          </a:p>
          <a:p>
            <a:r>
              <a:rPr lang="ja-JP" altLang="en-US" sz="2000" dirty="0"/>
              <a:t>　　　　　</a:t>
            </a:r>
            <a:r>
              <a:rPr lang="ja-JP" altLang="en-US" sz="2800" dirty="0"/>
              <a:t>　</a:t>
            </a:r>
            <a:r>
              <a:rPr lang="ja-JP" altLang="en-US" sz="2800" dirty="0">
                <a:solidFill>
                  <a:srgbClr val="FF0000"/>
                </a:solidFill>
              </a:rPr>
              <a:t>一度に進む距離は</a:t>
            </a:r>
            <a:r>
              <a:rPr lang="ja-JP" altLang="en-US" sz="4000" dirty="0">
                <a:solidFill>
                  <a:srgbClr val="FF0000"/>
                </a:solidFill>
              </a:rPr>
              <a:t>１０</a:t>
            </a:r>
            <a:r>
              <a:rPr lang="ja-JP" altLang="en-US" sz="2800" dirty="0">
                <a:solidFill>
                  <a:srgbClr val="FF0000"/>
                </a:solidFill>
              </a:rPr>
              <a:t>に設定</a:t>
            </a:r>
            <a:r>
              <a:rPr lang="ja-JP" altLang="en-US" sz="2800" dirty="0"/>
              <a:t>しよう。</a:t>
            </a:r>
            <a:endParaRPr lang="en-US" altLang="ja-JP" sz="2800" dirty="0"/>
          </a:p>
          <a:p>
            <a:r>
              <a:rPr kumimoji="1" lang="ja-JP" altLang="en-US" sz="2000" dirty="0"/>
              <a:t>　　　　　</a:t>
            </a:r>
            <a:endParaRPr lang="en-US" altLang="ja-JP" sz="3200" dirty="0"/>
          </a:p>
          <a:p>
            <a:r>
              <a:rPr lang="ja-JP" altLang="en-US" sz="2000" dirty="0">
                <a:solidFill>
                  <a:srgbClr val="00B0F0"/>
                </a:solidFill>
              </a:rPr>
              <a:t>　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  <p:sp>
        <p:nvSpPr>
          <p:cNvPr id="6" name="円形吹き出し 5"/>
          <p:cNvSpPr/>
          <p:nvPr/>
        </p:nvSpPr>
        <p:spPr>
          <a:xfrm>
            <a:off x="6553199" y="511292"/>
            <a:ext cx="2403565" cy="513805"/>
          </a:xfrm>
          <a:prstGeom prst="wedgeEllipseCallout">
            <a:avLst>
              <a:gd name="adj1" fmla="val -40926"/>
              <a:gd name="adj2" fmla="val 9790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一緒にやろう！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599094" y="6387921"/>
            <a:ext cx="6155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できたら、タブレットを外して、だれかに見せに行</a:t>
            </a:r>
            <a:r>
              <a:rPr lang="ja-JP" altLang="en-US" dirty="0"/>
              <a:t>くのもいいね。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4145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l="50762" t="26876" r="31334" b="51638"/>
          <a:stretch/>
        </p:blipFill>
        <p:spPr>
          <a:xfrm>
            <a:off x="1207599" y="1792336"/>
            <a:ext cx="1655308" cy="124148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l="11856" t="40718" r="70240" b="37796"/>
          <a:stretch/>
        </p:blipFill>
        <p:spPr>
          <a:xfrm>
            <a:off x="1340884" y="798877"/>
            <a:ext cx="1223848" cy="917887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/>
          <a:srcRect l="51428" t="28095" r="32191" b="49505"/>
          <a:stretch/>
        </p:blipFill>
        <p:spPr>
          <a:xfrm>
            <a:off x="3054613" y="1896673"/>
            <a:ext cx="1564370" cy="133699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13666" t="39263" r="69953" b="38337"/>
          <a:stretch/>
        </p:blipFill>
        <p:spPr>
          <a:xfrm>
            <a:off x="3251598" y="813280"/>
            <a:ext cx="1170400" cy="1000284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l="51524" t="28552" r="32000" b="53010"/>
          <a:stretch/>
        </p:blipFill>
        <p:spPr>
          <a:xfrm>
            <a:off x="6670087" y="1896673"/>
            <a:ext cx="1553046" cy="1086235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l="15744" t="34194" r="65933" b="35811"/>
          <a:stretch/>
        </p:blipFill>
        <p:spPr>
          <a:xfrm>
            <a:off x="6689200" y="785747"/>
            <a:ext cx="1140815" cy="1167221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4038293" y="26845"/>
            <a:ext cx="243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ヒントカード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743151" y="5808553"/>
            <a:ext cx="68080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正３６角形の曲がる（くり返し）回数は？</a:t>
            </a:r>
            <a:endParaRPr kumimoji="1" lang="en-US" altLang="ja-JP" sz="2800" dirty="0"/>
          </a:p>
          <a:p>
            <a:r>
              <a:rPr lang="ja-JP" altLang="en-US" sz="2800" dirty="0"/>
              <a:t>１回に曲がる角度は？</a:t>
            </a:r>
            <a:endParaRPr kumimoji="1" lang="ja-JP" altLang="en-US" sz="2800" dirty="0"/>
          </a:p>
        </p:txBody>
      </p:sp>
      <p:sp>
        <p:nvSpPr>
          <p:cNvPr id="13" name="右中かっこ 12"/>
          <p:cNvSpPr/>
          <p:nvPr/>
        </p:nvSpPr>
        <p:spPr>
          <a:xfrm rot="5400000">
            <a:off x="4361769" y="1177220"/>
            <a:ext cx="308373" cy="7957973"/>
          </a:xfrm>
          <a:prstGeom prst="rightBrace">
            <a:avLst>
              <a:gd name="adj1" fmla="val 8333"/>
              <a:gd name="adj2" fmla="val 50048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775831" y="5465393"/>
            <a:ext cx="2699658" cy="382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rgbClr val="0070C0"/>
                </a:solidFill>
              </a:rPr>
              <a:t>気が付いたかな？</a:t>
            </a:r>
          </a:p>
        </p:txBody>
      </p:sp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917048"/>
              </p:ext>
            </p:extLst>
          </p:nvPr>
        </p:nvGraphicFramePr>
        <p:xfrm>
          <a:off x="624232" y="3233663"/>
          <a:ext cx="7927000" cy="13718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43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0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0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05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7449">
                <a:tc>
                  <a:txBody>
                    <a:bodyPr/>
                    <a:lstStyle/>
                    <a:p>
                      <a:pPr algn="ctr"/>
                      <a:endParaRPr kumimoji="1" lang="ja-JP" altLang="en-US" sz="3200" dirty="0"/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/>
                        <a:t>正三角形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/>
                        <a:t>正方形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/>
                        <a:t>正五角形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/>
                        <a:t>正六角形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正３６角形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688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曲がる角度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１２０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９０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dirty="0"/>
                        <a:t>７２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６０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/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688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曲がる回数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３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４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５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2000" dirty="0"/>
                        <a:t>６</a:t>
                      </a:r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2000" dirty="0"/>
                    </a:p>
                  </a:txBody>
                  <a:tcPr marL="91459" marR="91459" marT="45761" marB="4576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5"/>
          <a:srcRect l="32579" t="42914" r="51485" b="27333"/>
          <a:stretch/>
        </p:blipFill>
        <p:spPr>
          <a:xfrm>
            <a:off x="4925141" y="802546"/>
            <a:ext cx="1095963" cy="1150422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5"/>
          <a:srcRect l="66127" t="38048" r="17937" b="45629"/>
          <a:stretch/>
        </p:blipFill>
        <p:spPr>
          <a:xfrm>
            <a:off x="4775551" y="2057101"/>
            <a:ext cx="1599490" cy="921116"/>
          </a:xfrm>
          <a:prstGeom prst="rect">
            <a:avLst/>
          </a:prstGeom>
        </p:spPr>
      </p:pic>
      <p:sp>
        <p:nvSpPr>
          <p:cNvPr id="19" name="テキスト ボックス 18"/>
          <p:cNvSpPr txBox="1"/>
          <p:nvPr/>
        </p:nvSpPr>
        <p:spPr>
          <a:xfrm rot="5400000">
            <a:off x="2987585" y="4404307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＝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966909" y="4010269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×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 rot="5400000">
            <a:off x="4329213" y="4417916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＝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308537" y="4023878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×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 rot="5400000">
            <a:off x="5604259" y="4442124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＝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583583" y="4048086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×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 rot="5400000">
            <a:off x="6894768" y="4404307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</a:rPr>
              <a:t>＝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874092" y="4010269"/>
            <a:ext cx="37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×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38851" y="12442"/>
            <a:ext cx="37551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スペシャル問題①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4033268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2731" y="272202"/>
            <a:ext cx="37551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スペシャル問題②</a:t>
            </a:r>
            <a:endParaRPr kumimoji="1" lang="en-US" altLang="ja-JP" sz="36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35873" y="1074835"/>
            <a:ext cx="7754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一人でしても、何人かで相談しながらしてもよい。</a:t>
            </a:r>
            <a:endParaRPr lang="en-US" altLang="ja-JP" sz="2400" dirty="0"/>
          </a:p>
          <a:p>
            <a:r>
              <a:rPr kumimoji="1" lang="ja-JP" altLang="en-US" sz="2400" dirty="0"/>
              <a:t>　　　　　　　（何人かでする場合、パソコンは１台でもよい。）</a:t>
            </a:r>
            <a:endParaRPr kumimoji="1" lang="en-US" altLang="ja-JP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79074" y="2413951"/>
            <a:ext cx="7071360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altLang="ja-JP" sz="3200" dirty="0"/>
          </a:p>
          <a:p>
            <a:r>
              <a:rPr lang="ja-JP" altLang="en-US" sz="3600" dirty="0">
                <a:solidFill>
                  <a:srgbClr val="FF0000"/>
                </a:solidFill>
              </a:rPr>
              <a:t>ステージ「８」で、星をかこう！</a:t>
            </a:r>
            <a:r>
              <a:rPr kumimoji="1" lang="ja-JP" altLang="en-US" sz="2000" dirty="0"/>
              <a:t>　　　　　</a:t>
            </a:r>
            <a:endParaRPr lang="en-US" altLang="ja-JP" sz="3200" dirty="0"/>
          </a:p>
          <a:p>
            <a:r>
              <a:rPr lang="ja-JP" altLang="en-US" sz="2000" dirty="0">
                <a:solidFill>
                  <a:srgbClr val="00B0F0"/>
                </a:solidFill>
              </a:rPr>
              <a:t>　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  <p:sp>
        <p:nvSpPr>
          <p:cNvPr id="6" name="円形吹き出し 5"/>
          <p:cNvSpPr/>
          <p:nvPr/>
        </p:nvSpPr>
        <p:spPr>
          <a:xfrm>
            <a:off x="6553199" y="511292"/>
            <a:ext cx="2403565" cy="513805"/>
          </a:xfrm>
          <a:prstGeom prst="wedgeEllipseCallout">
            <a:avLst>
              <a:gd name="adj1" fmla="val -40926"/>
              <a:gd name="adj2" fmla="val 9790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一緒にやろう！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32084" t="47139" r="57028" b="33143"/>
          <a:stretch/>
        </p:blipFill>
        <p:spPr>
          <a:xfrm>
            <a:off x="1403797" y="3724423"/>
            <a:ext cx="2614411" cy="2661946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4598339" y="4646381"/>
            <a:ext cx="33200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繰り返しの回数は？</a:t>
            </a:r>
            <a:endParaRPr lang="en-US" altLang="ja-JP" sz="2800" dirty="0"/>
          </a:p>
          <a:p>
            <a:r>
              <a:rPr lang="ja-JP" altLang="en-US" sz="2800" dirty="0"/>
              <a:t>曲がる角度は？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09666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4038293" y="26845"/>
            <a:ext cx="243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ヒントカード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138851" y="12442"/>
            <a:ext cx="37551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スペシャル問題②</a:t>
            </a:r>
            <a:endParaRPr kumimoji="1" lang="en-US" altLang="ja-JP" sz="3600" dirty="0"/>
          </a:p>
        </p:txBody>
      </p:sp>
      <p:grpSp>
        <p:nvGrpSpPr>
          <p:cNvPr id="37" name="グループ化 36"/>
          <p:cNvGrpSpPr/>
          <p:nvPr/>
        </p:nvGrpSpPr>
        <p:grpSpPr>
          <a:xfrm>
            <a:off x="501529" y="801622"/>
            <a:ext cx="2825826" cy="2855980"/>
            <a:chOff x="1068198" y="943288"/>
            <a:chExt cx="5409127" cy="5507475"/>
          </a:xfrm>
        </p:grpSpPr>
        <p:pic>
          <p:nvPicPr>
            <p:cNvPr id="28" name="図 27"/>
            <p:cNvPicPr>
              <a:picLocks noChangeAspect="1"/>
            </p:cNvPicPr>
            <p:nvPr/>
          </p:nvPicPr>
          <p:blipFill rotWithShape="1">
            <a:blip r:embed="rId2"/>
            <a:srcRect l="32084" t="47139" r="57028" b="33143"/>
            <a:stretch/>
          </p:blipFill>
          <p:spPr>
            <a:xfrm>
              <a:off x="1068198" y="943288"/>
              <a:ext cx="5409127" cy="5507475"/>
            </a:xfrm>
            <a:prstGeom prst="rect">
              <a:avLst/>
            </a:prstGeom>
          </p:spPr>
        </p:pic>
        <p:cxnSp>
          <p:nvCxnSpPr>
            <p:cNvPr id="9" name="直線コネクタ 8"/>
            <p:cNvCxnSpPr/>
            <p:nvPr/>
          </p:nvCxnSpPr>
          <p:spPr>
            <a:xfrm flipV="1">
              <a:off x="2962141" y="3078051"/>
              <a:ext cx="810620" cy="27045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>
              <a:off x="3772761" y="3078051"/>
              <a:ext cx="526573" cy="72121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 flipV="1">
              <a:off x="2962141" y="3348507"/>
              <a:ext cx="0" cy="856101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 flipH="1" flipV="1">
              <a:off x="2962141" y="4204609"/>
              <a:ext cx="810620" cy="27723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flipH="1">
              <a:off x="3772761" y="3799268"/>
              <a:ext cx="526573" cy="6883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線吹き出し 1 (枠付き) 37"/>
          <p:cNvSpPr/>
          <p:nvPr/>
        </p:nvSpPr>
        <p:spPr>
          <a:xfrm>
            <a:off x="3528811" y="1120462"/>
            <a:ext cx="1931831" cy="975170"/>
          </a:xfrm>
          <a:prstGeom prst="borderCallout1">
            <a:avLst>
              <a:gd name="adj1" fmla="val 18750"/>
              <a:gd name="adj2" fmla="val -8333"/>
              <a:gd name="adj3" fmla="val 116462"/>
              <a:gd name="adj4" fmla="val -67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ここは正五角形。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一つの角度は？</a:t>
            </a:r>
          </a:p>
        </p:txBody>
      </p:sp>
      <p:pic>
        <p:nvPicPr>
          <p:cNvPr id="40" name="図 39"/>
          <p:cNvPicPr>
            <a:picLocks noChangeAspect="1"/>
          </p:cNvPicPr>
          <p:nvPr/>
        </p:nvPicPr>
        <p:blipFill rotWithShape="1">
          <a:blip r:embed="rId2"/>
          <a:srcRect l="32084" t="47139" r="57028" b="33143"/>
          <a:stretch/>
        </p:blipFill>
        <p:spPr>
          <a:xfrm>
            <a:off x="501529" y="3867798"/>
            <a:ext cx="2825826" cy="2855980"/>
          </a:xfrm>
          <a:prstGeom prst="rect">
            <a:avLst/>
          </a:prstGeom>
        </p:spPr>
      </p:pic>
      <p:cxnSp>
        <p:nvCxnSpPr>
          <p:cNvPr id="41" name="直線コネクタ 40"/>
          <p:cNvCxnSpPr/>
          <p:nvPr/>
        </p:nvCxnSpPr>
        <p:spPr>
          <a:xfrm flipV="1">
            <a:off x="1490959" y="4351180"/>
            <a:ext cx="0" cy="76388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1914442" y="4974810"/>
            <a:ext cx="275091" cy="37399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 flipV="1">
            <a:off x="1490959" y="5115059"/>
            <a:ext cx="0" cy="44394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 flipH="1" flipV="1">
            <a:off x="1490959" y="5559003"/>
            <a:ext cx="423483" cy="14376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 flipH="1">
            <a:off x="1914442" y="5348807"/>
            <a:ext cx="275091" cy="35694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 flipH="1" flipV="1">
            <a:off x="1490959" y="4401585"/>
            <a:ext cx="423484" cy="57322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線吹き出し 1 (枠付き) 49"/>
          <p:cNvSpPr/>
          <p:nvPr/>
        </p:nvSpPr>
        <p:spPr>
          <a:xfrm>
            <a:off x="3528811" y="4674223"/>
            <a:ext cx="2948514" cy="975170"/>
          </a:xfrm>
          <a:prstGeom prst="borderCallout1">
            <a:avLst>
              <a:gd name="adj1" fmla="val 18750"/>
              <a:gd name="adj2" fmla="val -8333"/>
              <a:gd name="adj3" fmla="val 57031"/>
              <a:gd name="adj4" fmla="val -3950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chemeClr val="tx1"/>
                </a:solidFill>
              </a:rPr>
              <a:t>こうすると四角形。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kumimoji="1" lang="ja-JP" altLang="en-US" dirty="0">
                <a:solidFill>
                  <a:schemeClr val="tx1"/>
                </a:solidFill>
              </a:rPr>
              <a:t>角の和は</a:t>
            </a:r>
            <a:r>
              <a:rPr kumimoji="1" lang="ja-JP" altLang="en-US" u="sng" dirty="0">
                <a:solidFill>
                  <a:schemeClr val="tx1"/>
                </a:solidFill>
              </a:rPr>
              <a:t>　　　　　</a:t>
            </a:r>
            <a:r>
              <a:rPr kumimoji="1" lang="en-US" altLang="ja-JP" u="sng" dirty="0">
                <a:solidFill>
                  <a:schemeClr val="tx1"/>
                </a:solidFill>
              </a:rPr>
              <a:t>°</a:t>
            </a:r>
          </a:p>
          <a:p>
            <a:r>
              <a:rPr kumimoji="1" lang="ja-JP" altLang="en-US" dirty="0">
                <a:solidFill>
                  <a:schemeClr val="tx1"/>
                </a:solidFill>
              </a:rPr>
              <a:t>３つの角は分かっているよ。</a:t>
            </a:r>
          </a:p>
        </p:txBody>
      </p:sp>
      <p:sp>
        <p:nvSpPr>
          <p:cNvPr id="51" name="円弧 50"/>
          <p:cNvSpPr/>
          <p:nvPr/>
        </p:nvSpPr>
        <p:spPr>
          <a:xfrm>
            <a:off x="1289504" y="5374565"/>
            <a:ext cx="334506" cy="394633"/>
          </a:xfrm>
          <a:prstGeom prst="arc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円弧 51"/>
          <p:cNvSpPr/>
          <p:nvPr/>
        </p:nvSpPr>
        <p:spPr>
          <a:xfrm rot="12981165">
            <a:off x="2029308" y="5085592"/>
            <a:ext cx="423482" cy="420391"/>
          </a:xfrm>
          <a:prstGeom prst="arc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円弧 52"/>
          <p:cNvSpPr/>
          <p:nvPr/>
        </p:nvSpPr>
        <p:spPr>
          <a:xfrm rot="18114906">
            <a:off x="1692126" y="5535358"/>
            <a:ext cx="423482" cy="420391"/>
          </a:xfrm>
          <a:prstGeom prst="arc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弧 53"/>
          <p:cNvSpPr/>
          <p:nvPr/>
        </p:nvSpPr>
        <p:spPr>
          <a:xfrm rot="18114906">
            <a:off x="1684097" y="2472190"/>
            <a:ext cx="423482" cy="420391"/>
          </a:xfrm>
          <a:prstGeom prst="arc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3018475" y="6354446"/>
            <a:ext cx="6155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できたら、タブレットを外して、だれかに見せに行</a:t>
            </a:r>
            <a:r>
              <a:rPr lang="ja-JP" altLang="en-US" dirty="0"/>
              <a:t>くのもいいね。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78765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2731" y="272202"/>
            <a:ext cx="37551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スペシャル問題③</a:t>
            </a:r>
            <a:endParaRPr kumimoji="1" lang="en-US" altLang="ja-JP" sz="36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35873" y="1074835"/>
            <a:ext cx="7754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一人でしても、何人かで相談しながらしてもよい。</a:t>
            </a:r>
            <a:endParaRPr lang="en-US" altLang="ja-JP" sz="2400" dirty="0"/>
          </a:p>
          <a:p>
            <a:r>
              <a:rPr kumimoji="1" lang="ja-JP" altLang="en-US" sz="2400" dirty="0"/>
              <a:t>　　　　　　　（何人かでする場合、パソコンは１台でもよい。）</a:t>
            </a:r>
            <a:endParaRPr kumimoji="1" lang="en-US" altLang="ja-JP" sz="24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04080" y="1423540"/>
            <a:ext cx="88740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3200" dirty="0"/>
          </a:p>
          <a:p>
            <a:r>
              <a:rPr lang="ja-JP" altLang="en-US" sz="3600" dirty="0">
                <a:solidFill>
                  <a:srgbClr val="FF0000"/>
                </a:solidFill>
              </a:rPr>
              <a:t>ステージ「８」で、</a:t>
            </a:r>
            <a:r>
              <a:rPr lang="ja-JP" altLang="en-US" sz="3600" dirty="0" err="1">
                <a:solidFill>
                  <a:srgbClr val="FF0000"/>
                </a:solidFill>
              </a:rPr>
              <a:t>いろいろなもようを</a:t>
            </a:r>
            <a:r>
              <a:rPr lang="ja-JP" altLang="en-US" sz="3600" dirty="0">
                <a:solidFill>
                  <a:srgbClr val="FF0000"/>
                </a:solidFill>
              </a:rPr>
              <a:t>かこう！</a:t>
            </a:r>
            <a:r>
              <a:rPr kumimoji="1" lang="ja-JP" altLang="en-US" sz="2000" dirty="0"/>
              <a:t>　　　　　</a:t>
            </a:r>
            <a:endParaRPr lang="en-US" altLang="ja-JP" sz="3200" dirty="0"/>
          </a:p>
          <a:p>
            <a:r>
              <a:rPr lang="ja-JP" altLang="en-US" sz="2000" dirty="0">
                <a:solidFill>
                  <a:srgbClr val="00B0F0"/>
                </a:solidFill>
              </a:rPr>
              <a:t>　</a:t>
            </a:r>
            <a:endParaRPr kumimoji="1" lang="ja-JP" altLang="en-US" sz="2000" dirty="0">
              <a:solidFill>
                <a:srgbClr val="00B0F0"/>
              </a:solidFill>
            </a:endParaRPr>
          </a:p>
        </p:txBody>
      </p:sp>
      <p:sp>
        <p:nvSpPr>
          <p:cNvPr id="6" name="円形吹き出し 5"/>
          <p:cNvSpPr/>
          <p:nvPr/>
        </p:nvSpPr>
        <p:spPr>
          <a:xfrm>
            <a:off x="6553199" y="511292"/>
            <a:ext cx="2403565" cy="513805"/>
          </a:xfrm>
          <a:prstGeom prst="wedgeEllipseCallout">
            <a:avLst>
              <a:gd name="adj1" fmla="val -40926"/>
              <a:gd name="adj2" fmla="val 9790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一緒にやろう！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46075" t="29384" r="35215" b="47219"/>
          <a:stretch/>
        </p:blipFill>
        <p:spPr>
          <a:xfrm>
            <a:off x="378945" y="3006090"/>
            <a:ext cx="2793422" cy="2183363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10045" t="51243" r="75901" b="24967"/>
          <a:stretch/>
        </p:blipFill>
        <p:spPr>
          <a:xfrm>
            <a:off x="3386373" y="2903059"/>
            <a:ext cx="2196405" cy="2090129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327429" y="5149174"/>
            <a:ext cx="5468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くり返しのくり返しもできるよ。</a:t>
            </a:r>
            <a:endParaRPr kumimoji="1" lang="ja-JP" altLang="en-US" sz="28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78945" y="5606360"/>
            <a:ext cx="466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四角形をかくプログラムを、少しずつ角度を変えながら繰り返した例。</a:t>
            </a:r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4"/>
          <a:srcRect l="55048" t="59991" r="31490" b="18882"/>
          <a:stretch/>
        </p:blipFill>
        <p:spPr>
          <a:xfrm>
            <a:off x="6003455" y="2548977"/>
            <a:ext cx="1751526" cy="1545465"/>
          </a:xfrm>
          <a:prstGeom prst="rect">
            <a:avLst/>
          </a:prstGeom>
        </p:spPr>
      </p:pic>
      <p:sp>
        <p:nvSpPr>
          <p:cNvPr id="13" name="正方形/長方形 12"/>
          <p:cNvSpPr/>
          <p:nvPr/>
        </p:nvSpPr>
        <p:spPr>
          <a:xfrm>
            <a:off x="5950040" y="2898147"/>
            <a:ext cx="641796" cy="13598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5"/>
          <a:srcRect l="54850" t="65977" r="34757" b="28912"/>
          <a:stretch/>
        </p:blipFill>
        <p:spPr>
          <a:xfrm>
            <a:off x="6074075" y="4378397"/>
            <a:ext cx="1352281" cy="373905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5"/>
          <a:srcRect l="55048" t="71082" r="34559" b="23807"/>
          <a:stretch/>
        </p:blipFill>
        <p:spPr>
          <a:xfrm>
            <a:off x="6074075" y="5298489"/>
            <a:ext cx="1352281" cy="373905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7729223" y="2931739"/>
            <a:ext cx="1414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色を自由に</a:t>
            </a:r>
            <a:endParaRPr kumimoji="1" lang="en-US" altLang="ja-JP" dirty="0"/>
          </a:p>
          <a:p>
            <a:r>
              <a:rPr lang="ja-JP" altLang="en-US" dirty="0"/>
              <a:t>選ぶ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7779754" y="4242183"/>
            <a:ext cx="1177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色が順に</a:t>
            </a:r>
            <a:endParaRPr kumimoji="1" lang="en-US" altLang="ja-JP" dirty="0"/>
          </a:p>
          <a:p>
            <a:r>
              <a:rPr kumimoji="1" lang="ja-JP" altLang="en-US" dirty="0"/>
              <a:t>変わる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754981" y="5298489"/>
            <a:ext cx="1422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線を引かず移動する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599094" y="6387921"/>
            <a:ext cx="6155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できたら、タブレットを外して、だれかに見せに行</a:t>
            </a:r>
            <a:r>
              <a:rPr lang="ja-JP" altLang="en-US" dirty="0"/>
              <a:t>くのもいいね。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09974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92428" y="386366"/>
            <a:ext cx="431442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/>
              <a:t>ステージ５　ヒントカード</a:t>
            </a:r>
            <a:endParaRPr kumimoji="1" lang="ja-JP" altLang="en-US" sz="32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342699" y="2950762"/>
            <a:ext cx="3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曲がる角度は？</a:t>
            </a:r>
          </a:p>
        </p:txBody>
      </p:sp>
      <p:sp>
        <p:nvSpPr>
          <p:cNvPr id="4" name="二等辺三角形 3"/>
          <p:cNvSpPr/>
          <p:nvPr/>
        </p:nvSpPr>
        <p:spPr>
          <a:xfrm rot="19755003">
            <a:off x="457770" y="1835787"/>
            <a:ext cx="1957589" cy="1622738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弧 4"/>
          <p:cNvSpPr/>
          <p:nvPr/>
        </p:nvSpPr>
        <p:spPr>
          <a:xfrm rot="6199689">
            <a:off x="829177" y="1832175"/>
            <a:ext cx="502276" cy="502276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943392" y="1492729"/>
            <a:ext cx="3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１つの角度は？</a:t>
            </a:r>
          </a:p>
        </p:txBody>
      </p:sp>
      <p:cxnSp>
        <p:nvCxnSpPr>
          <p:cNvPr id="8" name="直線矢印コネクタ 7"/>
          <p:cNvCxnSpPr/>
          <p:nvPr/>
        </p:nvCxnSpPr>
        <p:spPr>
          <a:xfrm flipH="1">
            <a:off x="1250746" y="1781044"/>
            <a:ext cx="1705525" cy="5232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H="1">
            <a:off x="6065948" y="3405543"/>
            <a:ext cx="1256029" cy="3179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二等辺三角形 17"/>
          <p:cNvSpPr/>
          <p:nvPr/>
        </p:nvSpPr>
        <p:spPr>
          <a:xfrm rot="19755003">
            <a:off x="5087153" y="3791921"/>
            <a:ext cx="1957589" cy="1622738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コネクタ 18"/>
          <p:cNvCxnSpPr/>
          <p:nvPr/>
        </p:nvCxnSpPr>
        <p:spPr>
          <a:xfrm>
            <a:off x="5645303" y="3212372"/>
            <a:ext cx="0" cy="144243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円弧 19"/>
          <p:cNvSpPr/>
          <p:nvPr/>
        </p:nvSpPr>
        <p:spPr>
          <a:xfrm>
            <a:off x="5435451" y="3664061"/>
            <a:ext cx="502276" cy="502276"/>
          </a:xfrm>
          <a:prstGeom prst="arc">
            <a:avLst>
              <a:gd name="adj1" fmla="val 16200000"/>
              <a:gd name="adj2" fmla="val 223232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2"/>
          <a:srcRect l="32129" t="44293" r="60051" b="34052"/>
          <a:stretch/>
        </p:blipFill>
        <p:spPr>
          <a:xfrm>
            <a:off x="3908737" y="3723506"/>
            <a:ext cx="1017431" cy="1584102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3"/>
          <a:srcRect l="33470" t="42209" r="59404" b="32614"/>
          <a:stretch/>
        </p:blipFill>
        <p:spPr>
          <a:xfrm>
            <a:off x="2524488" y="3334482"/>
            <a:ext cx="1062506" cy="2110255"/>
          </a:xfrm>
          <a:prstGeom prst="rect">
            <a:avLst/>
          </a:prstGeom>
        </p:spPr>
      </p:pic>
      <p:cxnSp>
        <p:nvCxnSpPr>
          <p:cNvPr id="23" name="直線コネクタ 22"/>
          <p:cNvCxnSpPr/>
          <p:nvPr/>
        </p:nvCxnSpPr>
        <p:spPr>
          <a:xfrm flipH="1">
            <a:off x="2902103" y="3212372"/>
            <a:ext cx="8522" cy="99867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4396051" y="3212372"/>
            <a:ext cx="0" cy="144243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左カーブ矢印 27"/>
          <p:cNvSpPr/>
          <p:nvPr/>
        </p:nvSpPr>
        <p:spPr>
          <a:xfrm rot="19119913">
            <a:off x="4649267" y="3647800"/>
            <a:ext cx="250860" cy="66970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円弧 16"/>
          <p:cNvSpPr/>
          <p:nvPr/>
        </p:nvSpPr>
        <p:spPr>
          <a:xfrm rot="6199689">
            <a:off x="5437808" y="3734944"/>
            <a:ext cx="502276" cy="502276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形吹き出し 6"/>
          <p:cNvSpPr/>
          <p:nvPr/>
        </p:nvSpPr>
        <p:spPr>
          <a:xfrm>
            <a:off x="6312957" y="3589484"/>
            <a:ext cx="2831043" cy="926073"/>
          </a:xfrm>
          <a:prstGeom prst="wedgeEllipseCallout">
            <a:avLst>
              <a:gd name="adj1" fmla="val -61358"/>
              <a:gd name="adj2" fmla="val -181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１８０</a:t>
            </a:r>
            <a:r>
              <a:rPr kumimoji="1" lang="en-US" altLang="ja-JP" dirty="0">
                <a:solidFill>
                  <a:schemeClr val="tx1"/>
                </a:solidFill>
              </a:rPr>
              <a:t>°</a:t>
            </a:r>
            <a:r>
              <a:rPr kumimoji="1" lang="ja-JP" altLang="en-US" dirty="0">
                <a:solidFill>
                  <a:schemeClr val="tx1"/>
                </a:solidFill>
              </a:rPr>
              <a:t>（直線）から１つの角をひくと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曲がる角だね。</a:t>
            </a:r>
          </a:p>
        </p:txBody>
      </p:sp>
    </p:spTree>
    <p:extLst>
      <p:ext uri="{BB962C8B-B14F-4D97-AF65-F5344CB8AC3E}">
        <p14:creationId xmlns:p14="http://schemas.microsoft.com/office/powerpoint/2010/main" val="1696787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92428" y="386366"/>
            <a:ext cx="431442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/>
              <a:t>ステージ６　ヒントカード</a:t>
            </a:r>
            <a:endParaRPr kumimoji="1" lang="ja-JP" altLang="en-US" sz="3200" dirty="0"/>
          </a:p>
        </p:txBody>
      </p:sp>
      <p:sp>
        <p:nvSpPr>
          <p:cNvPr id="25" name="六角形 24"/>
          <p:cNvSpPr/>
          <p:nvPr/>
        </p:nvSpPr>
        <p:spPr>
          <a:xfrm rot="5400000">
            <a:off x="437881" y="1456982"/>
            <a:ext cx="2047742" cy="1738648"/>
          </a:xfrm>
          <a:prstGeom prst="hexagon">
            <a:avLst>
              <a:gd name="adj" fmla="val 31667"/>
              <a:gd name="vf" fmla="val 11547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6" name="直線コネクタ 25"/>
          <p:cNvCxnSpPr>
            <a:endCxn id="25" idx="5"/>
          </p:cNvCxnSpPr>
          <p:nvPr/>
        </p:nvCxnSpPr>
        <p:spPr>
          <a:xfrm>
            <a:off x="1461752" y="1302431"/>
            <a:ext cx="869324" cy="14971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endCxn id="25" idx="0"/>
          </p:cNvCxnSpPr>
          <p:nvPr/>
        </p:nvCxnSpPr>
        <p:spPr>
          <a:xfrm flipH="1">
            <a:off x="1461752" y="1336656"/>
            <a:ext cx="6920" cy="201352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5" idx="3"/>
          </p:cNvCxnSpPr>
          <p:nvPr/>
        </p:nvCxnSpPr>
        <p:spPr>
          <a:xfrm flipH="1">
            <a:off x="614965" y="1302435"/>
            <a:ext cx="846787" cy="14875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/>
          <p:cNvSpPr txBox="1"/>
          <p:nvPr/>
        </p:nvSpPr>
        <p:spPr>
          <a:xfrm>
            <a:off x="2808075" y="1357189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六角形の角の和は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808075" y="1924271"/>
            <a:ext cx="388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三角形が</a:t>
            </a:r>
            <a:r>
              <a:rPr lang="ja-JP" altLang="en-US" sz="2800" dirty="0"/>
              <a:t>　</a:t>
            </a:r>
            <a:r>
              <a:rPr kumimoji="1" lang="ja-JP" altLang="en-US" sz="2800" dirty="0"/>
              <a:t>　</a:t>
            </a:r>
            <a:r>
              <a:rPr kumimoji="1" lang="ja-JP" altLang="en-US" sz="2800" dirty="0" err="1"/>
              <a:t>つなの</a:t>
            </a:r>
            <a:r>
              <a:rPr kumimoji="1" lang="ja-JP" altLang="en-US" sz="2800" dirty="0"/>
              <a:t>で、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3065652" y="2447491"/>
            <a:ext cx="432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１８０</a:t>
            </a:r>
            <a:r>
              <a:rPr kumimoji="1" lang="en-US" altLang="ja-JP" sz="3600" dirty="0"/>
              <a:t>×</a:t>
            </a:r>
            <a:r>
              <a:rPr lang="ja-JP" altLang="en-US" sz="3600" dirty="0"/>
              <a:t>　　　</a:t>
            </a:r>
            <a:r>
              <a:rPr kumimoji="1" lang="ja-JP" altLang="en-US" sz="3600" dirty="0"/>
              <a:t>＝　　　</a:t>
            </a:r>
          </a:p>
        </p:txBody>
      </p:sp>
      <p:sp>
        <p:nvSpPr>
          <p:cNvPr id="36" name="六角形 35"/>
          <p:cNvSpPr/>
          <p:nvPr/>
        </p:nvSpPr>
        <p:spPr>
          <a:xfrm rot="5400000">
            <a:off x="587585" y="4391963"/>
            <a:ext cx="2047742" cy="1738648"/>
          </a:xfrm>
          <a:prstGeom prst="hexagon">
            <a:avLst>
              <a:gd name="adj" fmla="val 31667"/>
              <a:gd name="vf" fmla="val 11547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041588" y="3975806"/>
            <a:ext cx="3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１つの角度は？</a:t>
            </a:r>
          </a:p>
        </p:txBody>
      </p:sp>
      <p:cxnSp>
        <p:nvCxnSpPr>
          <p:cNvPr id="39" name="直線矢印コネクタ 38"/>
          <p:cNvCxnSpPr/>
          <p:nvPr/>
        </p:nvCxnSpPr>
        <p:spPr>
          <a:xfrm flipH="1">
            <a:off x="1098936" y="4233759"/>
            <a:ext cx="3016111" cy="6634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テキスト ボックス 39"/>
          <p:cNvSpPr txBox="1"/>
          <p:nvPr/>
        </p:nvSpPr>
        <p:spPr>
          <a:xfrm>
            <a:off x="3374265" y="5733756"/>
            <a:ext cx="3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曲がる</a:t>
            </a:r>
            <a:r>
              <a:rPr kumimoji="1" lang="ja-JP" altLang="en-US" sz="2800" dirty="0"/>
              <a:t>角度は？</a:t>
            </a:r>
          </a:p>
        </p:txBody>
      </p:sp>
      <p:cxnSp>
        <p:nvCxnSpPr>
          <p:cNvPr id="41" name="直線矢印コネクタ 40"/>
          <p:cNvCxnSpPr/>
          <p:nvPr/>
        </p:nvCxnSpPr>
        <p:spPr>
          <a:xfrm flipH="1" flipV="1">
            <a:off x="1038358" y="4353144"/>
            <a:ext cx="2207118" cy="17195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円弧 41"/>
          <p:cNvSpPr/>
          <p:nvPr/>
        </p:nvSpPr>
        <p:spPr>
          <a:xfrm rot="19988633">
            <a:off x="629858" y="4332320"/>
            <a:ext cx="391117" cy="438526"/>
          </a:xfrm>
          <a:prstGeom prst="arc">
            <a:avLst>
              <a:gd name="adj1" fmla="val 16200000"/>
              <a:gd name="adj2" fmla="val 223232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4322545" y="4468664"/>
            <a:ext cx="386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　　</a:t>
            </a:r>
            <a:r>
              <a:rPr kumimoji="1" lang="en-US" altLang="ja-JP" sz="3600" dirty="0"/>
              <a:t>÷</a:t>
            </a:r>
            <a:r>
              <a:rPr kumimoji="1" lang="ja-JP" altLang="en-US" sz="3600" dirty="0"/>
              <a:t>　　　＝</a:t>
            </a:r>
          </a:p>
        </p:txBody>
      </p:sp>
      <p:cxnSp>
        <p:nvCxnSpPr>
          <p:cNvPr id="44" name="直線コネクタ 43"/>
          <p:cNvCxnSpPr/>
          <p:nvPr/>
        </p:nvCxnSpPr>
        <p:spPr>
          <a:xfrm>
            <a:off x="742132" y="3777809"/>
            <a:ext cx="0" cy="144243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円弧 44"/>
          <p:cNvSpPr/>
          <p:nvPr/>
        </p:nvSpPr>
        <p:spPr>
          <a:xfrm rot="3698008">
            <a:off x="522475" y="4412345"/>
            <a:ext cx="488132" cy="592730"/>
          </a:xfrm>
          <a:prstGeom prst="arc">
            <a:avLst>
              <a:gd name="adj1" fmla="val 16200000"/>
              <a:gd name="adj2" fmla="val 2232327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円形吹き出し 45"/>
          <p:cNvSpPr/>
          <p:nvPr/>
        </p:nvSpPr>
        <p:spPr>
          <a:xfrm>
            <a:off x="6697495" y="3253145"/>
            <a:ext cx="1724907" cy="702554"/>
          </a:xfrm>
          <a:prstGeom prst="wedgeEllipseCallout">
            <a:avLst>
              <a:gd name="adj1" fmla="val -58551"/>
              <a:gd name="adj2" fmla="val 6600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角は６つ</a:t>
            </a:r>
          </a:p>
        </p:txBody>
      </p:sp>
      <p:sp>
        <p:nvSpPr>
          <p:cNvPr id="21" name="円形吹き出し 20"/>
          <p:cNvSpPr/>
          <p:nvPr/>
        </p:nvSpPr>
        <p:spPr>
          <a:xfrm>
            <a:off x="6200735" y="5733756"/>
            <a:ext cx="2831043" cy="926073"/>
          </a:xfrm>
          <a:prstGeom prst="wedgeEllipseCallout">
            <a:avLst>
              <a:gd name="adj1" fmla="val -61358"/>
              <a:gd name="adj2" fmla="val -181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１８０</a:t>
            </a:r>
            <a:r>
              <a:rPr kumimoji="1" lang="en-US" altLang="ja-JP" dirty="0">
                <a:solidFill>
                  <a:schemeClr val="tx1"/>
                </a:solidFill>
              </a:rPr>
              <a:t>°</a:t>
            </a:r>
            <a:r>
              <a:rPr kumimoji="1" lang="ja-JP" altLang="en-US" dirty="0">
                <a:solidFill>
                  <a:schemeClr val="tx1"/>
                </a:solidFill>
              </a:rPr>
              <a:t>（直線）から１つの角をひくと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曲がる角だね。</a:t>
            </a:r>
          </a:p>
        </p:txBody>
      </p:sp>
    </p:spTree>
    <p:extLst>
      <p:ext uri="{BB962C8B-B14F-4D97-AF65-F5344CB8AC3E}">
        <p14:creationId xmlns:p14="http://schemas.microsoft.com/office/powerpoint/2010/main" val="606293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92428" y="386366"/>
            <a:ext cx="431442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/>
              <a:t>ステージ７　ヒントカード</a:t>
            </a:r>
            <a:endParaRPr kumimoji="1" lang="ja-JP" altLang="en-US" sz="3200" dirty="0"/>
          </a:p>
        </p:txBody>
      </p:sp>
      <p:sp>
        <p:nvSpPr>
          <p:cNvPr id="36" name="五角形 35"/>
          <p:cNvSpPr/>
          <p:nvPr/>
        </p:nvSpPr>
        <p:spPr>
          <a:xfrm>
            <a:off x="920841" y="1488725"/>
            <a:ext cx="1893194" cy="1751527"/>
          </a:xfrm>
          <a:prstGeom prst="pentagon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3090930" y="1645286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五</a:t>
            </a:r>
            <a:r>
              <a:rPr kumimoji="1" lang="ja-JP" altLang="en-US" sz="2800" dirty="0"/>
              <a:t>角形の角の和は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090930" y="2212368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三角形が　　</a:t>
            </a:r>
            <a:r>
              <a:rPr kumimoji="1" lang="ja-JP" altLang="en-US" sz="2800" dirty="0" err="1"/>
              <a:t>つなの</a:t>
            </a:r>
            <a:r>
              <a:rPr kumimoji="1" lang="ja-JP" altLang="en-US" sz="2800" dirty="0"/>
              <a:t>で、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3348508" y="2735588"/>
            <a:ext cx="386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１８０</a:t>
            </a:r>
            <a:r>
              <a:rPr kumimoji="1" lang="en-US" altLang="ja-JP" sz="3600" dirty="0"/>
              <a:t>×</a:t>
            </a:r>
            <a:r>
              <a:rPr lang="ja-JP" altLang="en-US" sz="3600" dirty="0"/>
              <a:t>　　</a:t>
            </a:r>
            <a:r>
              <a:rPr kumimoji="1" lang="ja-JP" altLang="en-US" sz="3600" dirty="0"/>
              <a:t>＝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6980350" y="2735588"/>
            <a:ext cx="1970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　　　</a:t>
            </a:r>
            <a:r>
              <a:rPr kumimoji="1" lang="en-US" altLang="ja-JP" sz="3600" dirty="0"/>
              <a:t>°</a:t>
            </a:r>
            <a:endParaRPr kumimoji="1" lang="ja-JP" altLang="en-US" sz="3600" dirty="0"/>
          </a:p>
        </p:txBody>
      </p:sp>
      <p:cxnSp>
        <p:nvCxnSpPr>
          <p:cNvPr id="41" name="直線コネクタ 40"/>
          <p:cNvCxnSpPr>
            <a:endCxn id="36" idx="4"/>
          </p:cNvCxnSpPr>
          <p:nvPr/>
        </p:nvCxnSpPr>
        <p:spPr>
          <a:xfrm>
            <a:off x="1848121" y="1502016"/>
            <a:ext cx="604345" cy="17382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>
            <a:stCxn id="36" idx="0"/>
          </p:cNvCxnSpPr>
          <p:nvPr/>
        </p:nvCxnSpPr>
        <p:spPr>
          <a:xfrm flipH="1">
            <a:off x="1307208" y="1488725"/>
            <a:ext cx="560230" cy="17382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五角形 42"/>
          <p:cNvSpPr/>
          <p:nvPr/>
        </p:nvSpPr>
        <p:spPr>
          <a:xfrm rot="1083705">
            <a:off x="972859" y="4270562"/>
            <a:ext cx="1893194" cy="1751527"/>
          </a:xfrm>
          <a:prstGeom prst="pentagon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弧 43"/>
          <p:cNvSpPr/>
          <p:nvPr/>
        </p:nvSpPr>
        <p:spPr>
          <a:xfrm rot="4017830">
            <a:off x="921853" y="4423507"/>
            <a:ext cx="502276" cy="502276"/>
          </a:xfrm>
          <a:prstGeom prst="arc">
            <a:avLst>
              <a:gd name="adj1" fmla="val 16200000"/>
              <a:gd name="adj2" fmla="val 223232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3232597" y="3900289"/>
            <a:ext cx="3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１つの角度は？</a:t>
            </a:r>
          </a:p>
        </p:txBody>
      </p:sp>
      <p:cxnSp>
        <p:nvCxnSpPr>
          <p:cNvPr id="46" name="直線矢印コネクタ 45"/>
          <p:cNvCxnSpPr/>
          <p:nvPr/>
        </p:nvCxnSpPr>
        <p:spPr>
          <a:xfrm flipH="1">
            <a:off x="1539951" y="4188604"/>
            <a:ext cx="1705525" cy="5232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/>
          <p:cNvSpPr txBox="1"/>
          <p:nvPr/>
        </p:nvSpPr>
        <p:spPr>
          <a:xfrm>
            <a:off x="3374265" y="5733756"/>
            <a:ext cx="3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曲がる</a:t>
            </a:r>
            <a:r>
              <a:rPr kumimoji="1" lang="ja-JP" altLang="en-US" sz="2800" dirty="0"/>
              <a:t>角度は？</a:t>
            </a:r>
          </a:p>
        </p:txBody>
      </p:sp>
      <p:cxnSp>
        <p:nvCxnSpPr>
          <p:cNvPr id="48" name="直線矢印コネクタ 47"/>
          <p:cNvCxnSpPr/>
          <p:nvPr/>
        </p:nvCxnSpPr>
        <p:spPr>
          <a:xfrm flipH="1" flipV="1">
            <a:off x="1469212" y="4326351"/>
            <a:ext cx="1776264" cy="17463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/>
          <p:cNvCxnSpPr/>
          <p:nvPr/>
        </p:nvCxnSpPr>
        <p:spPr>
          <a:xfrm>
            <a:off x="1081732" y="3758233"/>
            <a:ext cx="0" cy="144243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円弧 49"/>
          <p:cNvSpPr/>
          <p:nvPr/>
        </p:nvSpPr>
        <p:spPr>
          <a:xfrm rot="19988633">
            <a:off x="985644" y="4313732"/>
            <a:ext cx="391117" cy="438526"/>
          </a:xfrm>
          <a:prstGeom prst="arc">
            <a:avLst>
              <a:gd name="adj1" fmla="val 16200000"/>
              <a:gd name="adj2" fmla="val 223232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4237150" y="4450214"/>
            <a:ext cx="3863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　　</a:t>
            </a:r>
            <a:r>
              <a:rPr kumimoji="1" lang="en-US" altLang="ja-JP" sz="3600" dirty="0"/>
              <a:t>÷</a:t>
            </a:r>
            <a:r>
              <a:rPr kumimoji="1" lang="ja-JP" altLang="en-US" sz="3600" dirty="0"/>
              <a:t>　　　＝</a:t>
            </a:r>
          </a:p>
        </p:txBody>
      </p:sp>
      <p:sp>
        <p:nvSpPr>
          <p:cNvPr id="23" name="円形吹き出し 22"/>
          <p:cNvSpPr/>
          <p:nvPr/>
        </p:nvSpPr>
        <p:spPr>
          <a:xfrm>
            <a:off x="5860316" y="3289827"/>
            <a:ext cx="1724907" cy="702554"/>
          </a:xfrm>
          <a:prstGeom prst="wedgeEllipseCallout">
            <a:avLst>
              <a:gd name="adj1" fmla="val -58551"/>
              <a:gd name="adj2" fmla="val 6600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角は５つ</a:t>
            </a:r>
          </a:p>
        </p:txBody>
      </p:sp>
      <p:sp>
        <p:nvSpPr>
          <p:cNvPr id="21" name="円形吹き出し 20"/>
          <p:cNvSpPr/>
          <p:nvPr/>
        </p:nvSpPr>
        <p:spPr>
          <a:xfrm>
            <a:off x="6169701" y="5809382"/>
            <a:ext cx="2831043" cy="926073"/>
          </a:xfrm>
          <a:prstGeom prst="wedgeEllipseCallout">
            <a:avLst>
              <a:gd name="adj1" fmla="val -61358"/>
              <a:gd name="adj2" fmla="val -181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１８０</a:t>
            </a:r>
            <a:r>
              <a:rPr kumimoji="1" lang="en-US" altLang="ja-JP" dirty="0">
                <a:solidFill>
                  <a:schemeClr val="tx1"/>
                </a:solidFill>
              </a:rPr>
              <a:t>°</a:t>
            </a:r>
            <a:r>
              <a:rPr kumimoji="1" lang="ja-JP" altLang="en-US" dirty="0">
                <a:solidFill>
                  <a:schemeClr val="tx1"/>
                </a:solidFill>
              </a:rPr>
              <a:t>（直線）から１つの角をひくと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曲がる角だね。</a:t>
            </a:r>
          </a:p>
        </p:txBody>
      </p:sp>
    </p:spTree>
    <p:extLst>
      <p:ext uri="{BB962C8B-B14F-4D97-AF65-F5344CB8AC3E}">
        <p14:creationId xmlns:p14="http://schemas.microsoft.com/office/powerpoint/2010/main" val="2924710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2612</TotalTime>
  <Words>537</Words>
  <Application>Microsoft Office PowerPoint</Application>
  <PresentationFormat>画面に合わせる (4:3)</PresentationFormat>
  <Paragraphs>97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松山市教育委員会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TC140044</dc:creator>
  <cp:lastModifiedBy>TC301015</cp:lastModifiedBy>
  <cp:revision>191</cp:revision>
  <cp:lastPrinted>2019-01-21T06:16:59Z</cp:lastPrinted>
  <dcterms:created xsi:type="dcterms:W3CDTF">2016-07-15T11:14:01Z</dcterms:created>
  <dcterms:modified xsi:type="dcterms:W3CDTF">2020-04-20T11:03:14Z</dcterms:modified>
</cp:coreProperties>
</file>